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6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FBFF"/>
          </a:solidFill>
          <a:ln w="12700">
            <a:solidFill>
              <a:srgbClr val="F6FBF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92608"/>
            <a:ext cx="2743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7180E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DesignFlow AI sample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44805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2430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智趣小水杯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21208" y="1207008"/>
            <a:ext cx="420624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E738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AI 引导，让喝水变成有趣游戏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1965960"/>
            <a:ext cx="4114800" cy="6583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255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为小学生设计一个能提醒喝水，并用游戏化反馈鼓励坚持的智能水杯。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48640" y="306324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F9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样例 PPTX：展示 DesignFlow AI 生成的设计汇报结构。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623560" y="658368"/>
            <a:ext cx="2057400" cy="3429000"/>
          </a:xfrm>
          <a:prstGeom prst="roundRect">
            <a:avLst>
              <a:gd name="adj" fmla="val 8000"/>
            </a:avLst>
          </a:prstGeom>
          <a:solidFill>
            <a:srgbClr val="E8FBFF"/>
          </a:solidFill>
          <a:ln w="12700">
            <a:solidFill>
              <a:srgbClr val="A9DFF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81928" y="1042416"/>
            <a:ext cx="749808" cy="2011680"/>
          </a:xfrm>
          <a:prstGeom prst="roundRect">
            <a:avLst>
              <a:gd name="adj" fmla="val 24390"/>
            </a:avLst>
          </a:prstGeom>
          <a:solidFill>
            <a:srgbClr val="7DD3FC">
              <a:alpha val="95000"/>
            </a:srgbClr>
          </a:solidFill>
          <a:ln w="12700">
            <a:solidFill>
              <a:srgbClr val="2BA7C9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035040" y="1481328"/>
            <a:ext cx="1280160" cy="1554480"/>
          </a:xfrm>
          <a:prstGeom prst="arc">
            <a:avLst/>
          </a:prstGeom>
          <a:noFill/>
          <a:ln w="25400">
            <a:solidFill>
              <a:srgbClr val="57B89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080760" y="3310128"/>
            <a:ext cx="1143000" cy="201168"/>
          </a:xfrm>
          <a:prstGeom prst="roundRect">
            <a:avLst>
              <a:gd name="adj" fmla="val 36364"/>
            </a:avLst>
          </a:prstGeom>
          <a:solidFill>
            <a:srgbClr val="57B89F"/>
          </a:solidFill>
          <a:ln w="12700">
            <a:solidFill>
              <a:srgbClr val="57B89F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2743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7180E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DesignFlow AI sample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02920" y="685800"/>
            <a:ext cx="44805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2430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方案目录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21208" y="1207008"/>
            <a:ext cx="420624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E738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从想法到交付的 7 步路径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48640" y="1691640"/>
            <a:ext cx="3611880" cy="694944"/>
          </a:xfrm>
          <a:prstGeom prst="roundRect">
            <a:avLst>
              <a:gd name="adj" fmla="val 10526"/>
            </a:avLst>
          </a:prstGeom>
          <a:solidFill>
            <a:srgbClr val="EEF8FB"/>
          </a:solidFill>
          <a:ln w="8890">
            <a:solidFill>
              <a:srgbClr val="CFE2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13232" y="1847088"/>
            <a:ext cx="29260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BA7C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078992" y="1819656"/>
            <a:ext cx="2697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0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背景研究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078992" y="2048256"/>
            <a:ext cx="2697480" cy="21945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5E738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儿童容易在课间和托管场景忘记喝水，家长需要低压力的提醒方式，学校也需要更轻量的健康习惯工具。</a:t>
            </a:r>
            <a:endParaRPr lang="en-US" sz="680" dirty="0"/>
          </a:p>
        </p:txBody>
      </p:sp>
      <p:sp>
        <p:nvSpPr>
          <p:cNvPr id="9" name="Shape 7"/>
          <p:cNvSpPr/>
          <p:nvPr/>
        </p:nvSpPr>
        <p:spPr>
          <a:xfrm>
            <a:off x="4709160" y="1691640"/>
            <a:ext cx="3611880" cy="694944"/>
          </a:xfrm>
          <a:prstGeom prst="roundRect">
            <a:avLst>
              <a:gd name="adj" fmla="val 10526"/>
            </a:avLst>
          </a:prstGeom>
          <a:solidFill>
            <a:srgbClr val="F0FAF7"/>
          </a:solidFill>
          <a:ln w="8890">
            <a:solidFill>
              <a:srgbClr val="CFE2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73752" y="1847088"/>
            <a:ext cx="29260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BA7C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5239512" y="1819656"/>
            <a:ext cx="2697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0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产品定位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239512" y="2048256"/>
            <a:ext cx="2697480" cy="21945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5E738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通过表情灯、任务进度和家长端摘要，把喝水行为从被动提醒变成可持续的小目标。</a:t>
            </a:r>
            <a:endParaRPr lang="en-US" sz="680" dirty="0"/>
          </a:p>
        </p:txBody>
      </p:sp>
      <p:sp>
        <p:nvSpPr>
          <p:cNvPr id="13" name="Shape 11"/>
          <p:cNvSpPr/>
          <p:nvPr/>
        </p:nvSpPr>
        <p:spPr>
          <a:xfrm>
            <a:off x="548640" y="2651760"/>
            <a:ext cx="3611880" cy="694944"/>
          </a:xfrm>
          <a:prstGeom prst="roundRect">
            <a:avLst>
              <a:gd name="adj" fmla="val 10526"/>
            </a:avLst>
          </a:prstGeom>
          <a:solidFill>
            <a:srgbClr val="EEF8FB"/>
          </a:solidFill>
          <a:ln w="8890">
            <a:solidFill>
              <a:srgbClr val="CFE2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13232" y="2807208"/>
            <a:ext cx="29260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BA7C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1078992" y="2779776"/>
            <a:ext cx="2697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0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用户画像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078992" y="3008376"/>
            <a:ext cx="2697480" cy="21945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5E738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低年级儿童关注趣味反馈，家长关注习惯养成和数据可见，托管老师关注低打扰和批量管理。</a:t>
            </a:r>
            <a:endParaRPr lang="en-US" sz="680" dirty="0"/>
          </a:p>
        </p:txBody>
      </p:sp>
      <p:sp>
        <p:nvSpPr>
          <p:cNvPr id="17" name="Shape 15"/>
          <p:cNvSpPr/>
          <p:nvPr/>
        </p:nvSpPr>
        <p:spPr>
          <a:xfrm>
            <a:off x="4709160" y="2651760"/>
            <a:ext cx="3611880" cy="694944"/>
          </a:xfrm>
          <a:prstGeom prst="roundRect">
            <a:avLst>
              <a:gd name="adj" fmla="val 10526"/>
            </a:avLst>
          </a:prstGeom>
          <a:solidFill>
            <a:srgbClr val="F0FAF7"/>
          </a:solidFill>
          <a:ln w="8890">
            <a:solidFill>
              <a:srgbClr val="CFE2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873752" y="2807208"/>
            <a:ext cx="29260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BA7C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239512" y="2779776"/>
            <a:ext cx="2697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0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外观与 CMF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239512" y="3008376"/>
            <a:ext cx="2697480" cy="21945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5E738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圆润杯体、柔软握持区、食品级 Tritan、硅胶防滑底和低饱和蓝绿配色，降低儿童使用门槛。</a:t>
            </a:r>
            <a:endParaRPr lang="en-US" sz="680" dirty="0"/>
          </a:p>
        </p:txBody>
      </p:sp>
      <p:sp>
        <p:nvSpPr>
          <p:cNvPr id="21" name="Shape 19"/>
          <p:cNvSpPr/>
          <p:nvPr/>
        </p:nvSpPr>
        <p:spPr>
          <a:xfrm>
            <a:off x="548640" y="3611880"/>
            <a:ext cx="3611880" cy="694944"/>
          </a:xfrm>
          <a:prstGeom prst="roundRect">
            <a:avLst>
              <a:gd name="adj" fmla="val 10526"/>
            </a:avLst>
          </a:prstGeom>
          <a:solidFill>
            <a:srgbClr val="EEF8FB"/>
          </a:solidFill>
          <a:ln w="8890">
            <a:solidFill>
              <a:srgbClr val="CFE2E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13232" y="3767328"/>
            <a:ext cx="29260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BA7C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078992" y="3739896"/>
            <a:ext cx="2697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0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故事板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1078992" y="3968496"/>
            <a:ext cx="2697480" cy="21945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5E738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 帧串联忘记喝水、灯光提醒、喝水反馈、家长查看、节奏调整和成就完成。</a:t>
            </a:r>
            <a:endParaRPr lang="en-US" sz="680" dirty="0"/>
          </a:p>
        </p:txBody>
      </p:sp>
      <p:sp>
        <p:nvSpPr>
          <p:cNvPr id="25" name="Shape 23"/>
          <p:cNvSpPr/>
          <p:nvPr/>
        </p:nvSpPr>
        <p:spPr>
          <a:xfrm>
            <a:off x="4709160" y="3611880"/>
            <a:ext cx="3611880" cy="694944"/>
          </a:xfrm>
          <a:prstGeom prst="roundRect">
            <a:avLst>
              <a:gd name="adj" fmla="val 10526"/>
            </a:avLst>
          </a:prstGeom>
          <a:solidFill>
            <a:srgbClr val="F0FAF7"/>
          </a:solidFill>
          <a:ln w="8890">
            <a:solidFill>
              <a:srgbClr val="CFE2E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873752" y="3767328"/>
            <a:ext cx="29260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BA7C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5239512" y="3739896"/>
            <a:ext cx="2697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0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结构说明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5239512" y="3968496"/>
            <a:ext cx="2697480" cy="21945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5E738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杯盖传感器、LED 环、杯体、密封圈和底座模块分层表达，便于评审理解结构逻辑。</a:t>
            </a:r>
            <a:endParaRPr lang="en-US" sz="6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9F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2743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7180E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DesignFlow AI sample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02920" y="685800"/>
            <a:ext cx="44805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2430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CMF 策略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21208" y="1207008"/>
            <a:ext cx="420624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E738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基于已选外观延展色彩、材料与表面工艺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685800" y="1828800"/>
            <a:ext cx="1508760" cy="1005840"/>
          </a:xfrm>
          <a:prstGeom prst="roundRect">
            <a:avLst>
              <a:gd name="adj" fmla="val 9091"/>
            </a:avLst>
          </a:prstGeom>
          <a:solidFill>
            <a:srgbClr val="D9FBFF"/>
          </a:solidFill>
          <a:ln w="12700">
            <a:solidFill>
              <a:srgbClr val="CFE2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2167128"/>
            <a:ext cx="1234440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430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低饱和蓝绿主色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2624328" y="1828800"/>
            <a:ext cx="1508760" cy="1005840"/>
          </a:xfrm>
          <a:prstGeom prst="roundRect">
            <a:avLst>
              <a:gd name="adj" fmla="val 9091"/>
            </a:avLst>
          </a:prstGeom>
          <a:solidFill>
            <a:srgbClr val="EAFBF3"/>
          </a:solidFill>
          <a:ln w="12700">
            <a:solidFill>
              <a:srgbClr val="CFE2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61488" y="2167128"/>
            <a:ext cx="1234440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430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食品级 Tritan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562856" y="1828800"/>
            <a:ext cx="1508760" cy="1005840"/>
          </a:xfrm>
          <a:prstGeom prst="roundRect">
            <a:avLst>
              <a:gd name="adj" fmla="val 9091"/>
            </a:avLst>
          </a:prstGeom>
          <a:solidFill>
            <a:srgbClr val="EEF2FF"/>
          </a:solidFill>
          <a:ln w="12700">
            <a:solidFill>
              <a:srgbClr val="CFE2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00016" y="2167128"/>
            <a:ext cx="1234440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430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硅胶防滑底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6501384" y="1828800"/>
            <a:ext cx="1508760" cy="1005840"/>
          </a:xfrm>
          <a:prstGeom prst="roundRect">
            <a:avLst>
              <a:gd name="adj" fmla="val 9091"/>
            </a:avLst>
          </a:prstGeom>
          <a:solidFill>
            <a:srgbClr val="FFF7E8"/>
          </a:solidFill>
          <a:ln w="12700">
            <a:solidFill>
              <a:srgbClr val="CFE2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638544" y="2167128"/>
            <a:ext cx="1234440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430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柔光 LED 表情区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685800" y="3337560"/>
            <a:ext cx="6949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255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CMF 不重新定义外观，而是解释前一步已选外观为什么适合目标用户和使用场景。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2743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7180E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DesignFlow AI sample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02920" y="685800"/>
            <a:ext cx="44805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2430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故事板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21208" y="1207008"/>
            <a:ext cx="420624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E738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 帧用户旅程用于说明使用体验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94360" y="1691640"/>
            <a:ext cx="2286000" cy="786384"/>
          </a:xfrm>
          <a:prstGeom prst="roundRect">
            <a:avLst>
              <a:gd name="adj" fmla="val 9302"/>
            </a:avLst>
          </a:prstGeom>
          <a:solidFill>
            <a:srgbClr val="F6FBFF"/>
          </a:solidFill>
          <a:ln w="12700">
            <a:solidFill>
              <a:srgbClr val="CFE2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95528" y="1947672"/>
            <a:ext cx="1874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0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忘记喝水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383280" y="1691640"/>
            <a:ext cx="2286000" cy="786384"/>
          </a:xfrm>
          <a:prstGeom prst="roundRect">
            <a:avLst>
              <a:gd name="adj" fmla="val 9302"/>
            </a:avLst>
          </a:prstGeom>
          <a:solidFill>
            <a:srgbClr val="F6FBFF"/>
          </a:solidFill>
          <a:ln w="12700">
            <a:solidFill>
              <a:srgbClr val="CFE2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584448" y="1947672"/>
            <a:ext cx="1874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0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灯光提醒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6172200" y="1691640"/>
            <a:ext cx="2286000" cy="786384"/>
          </a:xfrm>
          <a:prstGeom prst="roundRect">
            <a:avLst>
              <a:gd name="adj" fmla="val 9302"/>
            </a:avLst>
          </a:prstGeom>
          <a:solidFill>
            <a:srgbClr val="F6FBFF"/>
          </a:solidFill>
          <a:ln w="12700">
            <a:solidFill>
              <a:srgbClr val="CFE2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373368" y="1947672"/>
            <a:ext cx="1874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0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喝水反馈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94360" y="2926080"/>
            <a:ext cx="2286000" cy="786384"/>
          </a:xfrm>
          <a:prstGeom prst="roundRect">
            <a:avLst>
              <a:gd name="adj" fmla="val 9302"/>
            </a:avLst>
          </a:prstGeom>
          <a:solidFill>
            <a:srgbClr val="F6FBFF"/>
          </a:solidFill>
          <a:ln w="12700">
            <a:solidFill>
              <a:srgbClr val="CFE2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95528" y="3182112"/>
            <a:ext cx="1874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0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家长查看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383280" y="2926080"/>
            <a:ext cx="2286000" cy="786384"/>
          </a:xfrm>
          <a:prstGeom prst="roundRect">
            <a:avLst>
              <a:gd name="adj" fmla="val 9302"/>
            </a:avLst>
          </a:prstGeom>
          <a:solidFill>
            <a:srgbClr val="F6FBFF"/>
          </a:solidFill>
          <a:ln w="12700">
            <a:solidFill>
              <a:srgbClr val="CFE2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584448" y="3182112"/>
            <a:ext cx="1874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0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节奏调整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172200" y="2926080"/>
            <a:ext cx="2286000" cy="786384"/>
          </a:xfrm>
          <a:prstGeom prst="roundRect">
            <a:avLst>
              <a:gd name="adj" fmla="val 9302"/>
            </a:avLst>
          </a:prstGeom>
          <a:solidFill>
            <a:srgbClr val="F6FBFF"/>
          </a:solidFill>
          <a:ln w="12700">
            <a:solidFill>
              <a:srgbClr val="CFE2E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73368" y="3182112"/>
            <a:ext cx="1874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0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6. 成就完成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2743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7180E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DesignFlow AI sample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02920" y="685800"/>
            <a:ext cx="44805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2430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爆炸图结构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21208" y="1207008"/>
            <a:ext cx="420624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E738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把关键模块和功能标注放进同一页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960120" y="1417320"/>
            <a:ext cx="2057400" cy="3429000"/>
          </a:xfrm>
          <a:prstGeom prst="roundRect">
            <a:avLst>
              <a:gd name="adj" fmla="val 8000"/>
            </a:avLst>
          </a:prstGeom>
          <a:solidFill>
            <a:srgbClr val="E8FBFF"/>
          </a:solidFill>
          <a:ln w="12700">
            <a:solidFill>
              <a:srgbClr val="A9DF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618488" y="1801368"/>
            <a:ext cx="749808" cy="2011680"/>
          </a:xfrm>
          <a:prstGeom prst="roundRect">
            <a:avLst>
              <a:gd name="adj" fmla="val 24390"/>
            </a:avLst>
          </a:prstGeom>
          <a:solidFill>
            <a:srgbClr val="7DD3FC">
              <a:alpha val="95000"/>
            </a:srgbClr>
          </a:solidFill>
          <a:ln w="12700">
            <a:solidFill>
              <a:srgbClr val="2BA7C9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371600" y="2240280"/>
            <a:ext cx="1280160" cy="1554480"/>
          </a:xfrm>
          <a:prstGeom prst="arc">
            <a:avLst/>
          </a:prstGeom>
          <a:noFill/>
          <a:ln w="25400">
            <a:solidFill>
              <a:srgbClr val="57B89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417320" y="4069080"/>
            <a:ext cx="1143000" cy="201168"/>
          </a:xfrm>
          <a:prstGeom prst="roundRect">
            <a:avLst>
              <a:gd name="adj" fmla="val 36364"/>
            </a:avLst>
          </a:prstGeom>
          <a:solidFill>
            <a:srgbClr val="57B89F"/>
          </a:solidFill>
          <a:ln w="12700">
            <a:solidFill>
              <a:srgbClr val="57B89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886200" y="1417320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30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杯盖传感器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017520" y="1554480"/>
            <a:ext cx="685800" cy="0"/>
          </a:xfrm>
          <a:prstGeom prst="line">
            <a:avLst/>
          </a:prstGeom>
          <a:noFill/>
          <a:ln w="15240">
            <a:solidFill>
              <a:srgbClr val="2BA7C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886200" y="2011680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30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LED 表情环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017520" y="2148840"/>
            <a:ext cx="685800" cy="0"/>
          </a:xfrm>
          <a:prstGeom prst="line">
            <a:avLst/>
          </a:prstGeom>
          <a:noFill/>
          <a:ln w="15240">
            <a:solidFill>
              <a:srgbClr val="2BA7C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886200" y="2606040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30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Tritan 杯体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017520" y="2743200"/>
            <a:ext cx="685800" cy="0"/>
          </a:xfrm>
          <a:prstGeom prst="line">
            <a:avLst/>
          </a:prstGeom>
          <a:noFill/>
          <a:ln w="15240">
            <a:solidFill>
              <a:srgbClr val="2BA7C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886200" y="3200400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30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硅胶底座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017520" y="3337560"/>
            <a:ext cx="685800" cy="0"/>
          </a:xfrm>
          <a:prstGeom prst="line">
            <a:avLst/>
          </a:prstGeom>
          <a:noFill/>
          <a:ln w="15240">
            <a:solidFill>
              <a:srgbClr val="2BA7C9"/>
            </a:solidFill>
            <a:prstDash val="solid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2743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7180E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DesignFlow AI sample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02920" y="685800"/>
            <a:ext cx="44805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24304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交付总结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21208" y="1207008"/>
            <a:ext cx="420624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E738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可继续编辑，也可导出 PPT/PDF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920240"/>
            <a:ext cx="6583680" cy="5486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255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这个静态样例用于展示 DesignFlow AI 的交付形态。真实项目会根据用户输入、已选外观、CMF 和故事板文案生成内容。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94360" y="4297680"/>
            <a:ext cx="3108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7180E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www.design-flow-ai.cloud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DesignFlow 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智趣小水杯 样例方案</dc:title>
  <dc:subject>DesignFlow AI 静态样例交付包</dc:subject>
  <dc:creator>DesignFlow AI</dc:creator>
  <cp:lastModifiedBy>DesignFlow AI</cp:lastModifiedBy>
  <cp:revision>1</cp:revision>
  <dcterms:created xsi:type="dcterms:W3CDTF">2026-06-22T06:46:11Z</dcterms:created>
  <dcterms:modified xsi:type="dcterms:W3CDTF">2026-06-22T06:46:11Z</dcterms:modified>
</cp:coreProperties>
</file>